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12192000"/>
  <p:embeddedFontLst>
    <p:embeddedFont>
      <p:font typeface="MiSans" panose="020B0604020202020204" charset="-12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43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Collaboration Mini-Course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Milestones That Matter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Milestones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the Turing Test to modern breakthroughs, AI has evolved significantly. Key milestones include expert systems and ImageNet, which accelerated AI development.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Acceleration Since 2012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past decade has seen rapid advancements, making AI ubiquitous. Understanding these milestones helps contextualise today's AI landscape.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Implications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milestones highlight AI's potential and limitations. As we explore AI, keep in mind how far it has come and where it might go.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h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381" y="764053"/>
            <a:ext cx="11416619" cy="60201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2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632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32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632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633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633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633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633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5633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5633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7633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7633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9634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9634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1634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1634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576320" y="3007360"/>
            <a:ext cx="8615680" cy="3827983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FFF2C6"/>
          </a:solidFill>
          <a:ln/>
        </p:spPr>
      </p:sp>
      <p:sp>
        <p:nvSpPr>
          <p:cNvPr id="20" name="Text 17"/>
          <p:cNvSpPr/>
          <p:nvPr/>
        </p:nvSpPr>
        <p:spPr>
          <a:xfrm>
            <a:off x="3576320" y="3007360"/>
            <a:ext cx="8615680" cy="382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7333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27333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7336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47336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67338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467338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87341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487341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069976" y="41741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4069976" y="41741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069976" y="39741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4069976" y="39741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069976" y="37741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4069976" y="37741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069976" y="35740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4069976" y="35740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339590" y="3569970"/>
            <a:ext cx="7336790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AI Spotting Game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1600789" y="494390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11600789" y="494390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11677188" y="498444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1" name="Text 38"/>
          <p:cNvSpPr/>
          <p:nvPr/>
        </p:nvSpPr>
        <p:spPr>
          <a:xfrm>
            <a:off x="11677188" y="498444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006975" y="4676140"/>
            <a:ext cx="6579235" cy="1050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Spotting AI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582160" y="5418455"/>
            <a:ext cx="7346315" cy="12325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 lunch, list 10 invisible AI touches in your daily life, such as spam filters, map rerouting, and predictive text. This exercise builds awareness and personal connection to AI.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AI Learns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C7D5FC"/>
            </a:gs>
            <a:gs pos="0">
              <a:srgbClr val="C7D5FC"/>
            </a:gs>
            <a:gs pos="55000">
              <a:srgbClr val="D8E1FD"/>
            </a:gs>
            <a:gs pos="62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207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5207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5209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5209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5212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5212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5214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45214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711" y="11922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48711" y="11922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8711" y="9922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8711" y="9922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8711" y="7921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48711" y="7921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8711" y="5921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8711" y="5921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6130" y="692150"/>
            <a:ext cx="3129915" cy="2105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Pipeline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4197" y="65811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304197" y="65811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04197" y="63811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304197" y="63811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04197" y="61811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304197" y="61811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04197" y="598108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304197" y="59810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04197" y="57287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304197" y="57287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04197" y="55286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304197" y="55286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4197" y="53286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304197" y="53286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04197" y="51286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304197" y="51286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36" name="Text 34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758015" y="54363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7758015" y="54363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834414" y="58417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0" name="Text 38"/>
          <p:cNvSpPr/>
          <p:nvPr/>
        </p:nvSpPr>
        <p:spPr>
          <a:xfrm>
            <a:off x="7834414" y="58417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758015" y="265294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7758015" y="265294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834414" y="269348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4" name="Text 42"/>
          <p:cNvSpPr/>
          <p:nvPr/>
        </p:nvSpPr>
        <p:spPr>
          <a:xfrm>
            <a:off x="7834414" y="269348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764125" y="47622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764125" y="47622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840524" y="48027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8" name="Text 46"/>
          <p:cNvSpPr/>
          <p:nvPr/>
        </p:nvSpPr>
        <p:spPr>
          <a:xfrm>
            <a:off x="7840524" y="48027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9" name="Image 0" descr="https://kimi-img.moonshot.cn/pub/slides/slides_tmpl/image/25-08-27-20:04:43-d2nf8mp8bjvh7rlj0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85" y="-4561"/>
            <a:ext cx="3251844" cy="5781056"/>
          </a:xfrm>
          <a:prstGeom prst="rect">
            <a:avLst/>
          </a:prstGeom>
        </p:spPr>
      </p:pic>
      <p:pic>
        <p:nvPicPr>
          <p:cNvPr id="50" name="Image 1" descr="https://kimi-img.moonshot.cn/pub/slides/slides_tmpl/image/25-08-27-20:04:44-d2nf8n18bjvh7rlj0ap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98" y="3059533"/>
            <a:ext cx="2843343" cy="3791124"/>
          </a:xfrm>
          <a:prstGeom prst="rect">
            <a:avLst/>
          </a:prstGeom>
        </p:spPr>
      </p:pic>
      <p:sp>
        <p:nvSpPr>
          <p:cNvPr id="51" name="Text 47"/>
          <p:cNvSpPr/>
          <p:nvPr/>
        </p:nvSpPr>
        <p:spPr>
          <a:xfrm>
            <a:off x="8025250" y="502873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 Overview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7766685" y="963930"/>
            <a:ext cx="41643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learning involves data collection, training, validation, and deployment. Each step is crucial for model performance.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8025250" y="2612183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Data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7766685" y="3073400"/>
            <a:ext cx="41643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High-quality data ensures accurate model training. Human oversight is vital to guide and refine AI models.</a:t>
            </a:r>
            <a:endParaRPr lang="en-US" sz="1600" dirty="0"/>
          </a:p>
        </p:txBody>
      </p:sp>
      <p:sp>
        <p:nvSpPr>
          <p:cNvPr id="55" name="Text 51"/>
          <p:cNvSpPr/>
          <p:nvPr/>
        </p:nvSpPr>
        <p:spPr>
          <a:xfrm>
            <a:off x="8031360" y="4721494"/>
            <a:ext cx="383540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Connection</a:t>
            </a:r>
            <a:endParaRPr lang="en-US" sz="1600" dirty="0"/>
          </a:p>
        </p:txBody>
      </p:sp>
      <p:sp>
        <p:nvSpPr>
          <p:cNvPr id="56" name="Text 52"/>
          <p:cNvSpPr/>
          <p:nvPr/>
        </p:nvSpPr>
        <p:spPr>
          <a:xfrm>
            <a:off x="7773035" y="5182870"/>
            <a:ext cx="423735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the pipeline highlights the importance of ethical data practices, setting the stage for our upcoming ethics discussions.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Networks Demystified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65133" y="17518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65133" y="17518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1532" y="17924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6641532" y="17924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5" y="4020050"/>
            <a:ext cx="4282212" cy="2251414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39-d2nf8lp8bjvh7rlj0ah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4" y="2057506"/>
            <a:ext cx="5223220" cy="237247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023735" y="1685290"/>
            <a:ext cx="47771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Network Basics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060565" y="2084705"/>
            <a:ext cx="4777105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networks consist of neurons, layers, and weights. They mimic the human brain to find complex patterns in data.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networks excel at identifying patterns too intricate for explicit coding, making them powerful tools for AI applications.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F2ECD9"/>
            </a:gs>
            <a:gs pos="7000">
              <a:srgbClr val="D8E1FD"/>
            </a:gs>
            <a:gs pos="59000">
              <a:srgbClr val="FFF2C6"/>
            </a:gs>
            <a:gs pos="75000">
              <a:srgbClr val="D8E1FD"/>
            </a:gs>
            <a:gs pos="86000">
              <a:srgbClr val="C7D5FC"/>
            </a:gs>
            <a:gs pos="100000">
              <a:srgbClr val="C7D5F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86155"/>
            <a:ext cx="7806354" cy="668568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452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8452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8455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8455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8457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8457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8460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8460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1166" y="10331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81166" y="10331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81166" y="833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81166" y="833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81166" y="6331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81166" y="6331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1166" y="4330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81166" y="4330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50900" y="546100"/>
            <a:ext cx="569722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Limits &amp; Failure Modes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6801" y="207701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36801" y="207701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13200" y="211755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813200" y="211755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600474" y="9709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600474" y="9709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676873" y="10114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6676873" y="10114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7-d2nf8np8bjvh7rlj0b1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3" y="3960796"/>
            <a:ext cx="5289402" cy="2986063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6600474" y="292987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6600474" y="292987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6676873" y="297040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6676873" y="297040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6600474" y="481477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4" name="Text 30"/>
          <p:cNvSpPr/>
          <p:nvPr/>
        </p:nvSpPr>
        <p:spPr>
          <a:xfrm>
            <a:off x="6600474" y="481477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6676873" y="485531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6" name="Text 32"/>
          <p:cNvSpPr/>
          <p:nvPr/>
        </p:nvSpPr>
        <p:spPr>
          <a:xfrm>
            <a:off x="6676873" y="485531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042003" y="2010460"/>
            <a:ext cx="505399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51203" y="2423303"/>
            <a:ext cx="5289402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occurs when a model learns training data too well, failing to generalise to new data. This limits its real-world applicability.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7059330" y="903627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Amplification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7096125" y="1260475"/>
            <a:ext cx="4481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amplify biases present in training data, leading to unfair outcomes. Vigilance is required to mitigate this risk.</a:t>
            </a:r>
            <a:endParaRPr lang="en-US" sz="1600" dirty="0"/>
          </a:p>
        </p:txBody>
      </p:sp>
      <p:sp>
        <p:nvSpPr>
          <p:cNvPr id="41" name="Text 37"/>
          <p:cNvSpPr/>
          <p:nvPr/>
        </p:nvSpPr>
        <p:spPr>
          <a:xfrm>
            <a:off x="7059330" y="2862559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Hallucination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7096125" y="3219450"/>
            <a:ext cx="4481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hallucination generates incorrect or nonsensical outputs. Understanding these failure modes helps in using AI responsibly.</a:t>
            </a: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7059330" y="4747464"/>
            <a:ext cx="428146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44" name="Text 40"/>
          <p:cNvSpPr/>
          <p:nvPr/>
        </p:nvSpPr>
        <p:spPr>
          <a:xfrm>
            <a:off x="7096125" y="5104130"/>
            <a:ext cx="4481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scepticism and iterative refinement are crucial when collaborating with AI to address these limitations.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Around You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Sector Snapshots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880705" y="127787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80705" y="127787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72116" y="132896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972116" y="132896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80705" y="307292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880705" y="307292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972116" y="312400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972116" y="312400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3-d2nf8mp8bjvh7rlj0an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75" y="1870714"/>
            <a:ext cx="4406868" cy="4533204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838171" y="488955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838171" y="488955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929582" y="494064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929582" y="494064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234654" y="113078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86395" y="1591520"/>
            <a:ext cx="5480551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healthcare, AI assists with radiology image tagging, improving diagnostic accuracy and efficiency.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234654" y="2925828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967954" y="3365888"/>
            <a:ext cx="5480551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powers credit-card fraud alerts, detecting unusual transactions in real-time to protect users.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192120" y="474246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5420" y="5182523"/>
            <a:ext cx="5480551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learning apps use AI to personalise education, enhancing student engagement and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AI Audit Results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6-d2nf8l18bjvh7rlj0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1"/>
            <a:ext cx="6095999" cy="6838159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Insights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audit revealed common AI touchpoints like email autocomplete, route optimisation, and smart replies. These tools are integral to daily life.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your dependency on AI. Understanding its ubiquity helps in making informed decisions about its use.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C7D5FC"/>
            </a:gs>
            <a:gs pos="42000">
              <a:srgbClr val="C7D5FC"/>
            </a:gs>
            <a:gs pos="56000">
              <a:srgbClr val="D8E1FD"/>
            </a:gs>
            <a:gs pos="100000">
              <a:srgbClr val="D8E1FD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08481" y="313589"/>
            <a:ext cx="1228549" cy="1077219"/>
          </a:xfrm>
          <a:prstGeom prst="ellipse">
            <a:avLst/>
          </a:prstGeom>
          <a:solidFill>
            <a:srgbClr val="F9F1DC"/>
          </a:solidFill>
          <a:ln/>
        </p:spPr>
      </p:sp>
      <p:sp>
        <p:nvSpPr>
          <p:cNvPr id="3" name="Text 1"/>
          <p:cNvSpPr/>
          <p:nvPr/>
        </p:nvSpPr>
        <p:spPr>
          <a:xfrm>
            <a:off x="6208481" y="313589"/>
            <a:ext cx="1228549" cy="10772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1622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1622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1647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31647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31672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31672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31697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231697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8260" y="1121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8260" y="1121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260" y="9219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8260" y="9219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8260" y="7219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8260" y="7219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8260" y="5219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28260" y="5219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8500" y="563245"/>
            <a:ext cx="6124575" cy="153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 Influence Dangers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2442" y="16706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92442" y="16706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8841" y="17112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568841" y="17112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2442" y="308828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2442" y="308828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8841" y="312882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6"/>
          <p:cNvSpPr/>
          <p:nvPr/>
        </p:nvSpPr>
        <p:spPr>
          <a:xfrm>
            <a:off x="568841" y="312882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22757" y="4317600"/>
            <a:ext cx="1827211" cy="1688201"/>
          </a:xfrm>
          <a:prstGeom prst="ellipse">
            <a:avLst/>
          </a:prstGeom>
          <a:solidFill>
            <a:srgbClr val="C7D5FC"/>
          </a:solidFill>
          <a:ln/>
        </p:spPr>
      </p:sp>
      <p:sp>
        <p:nvSpPr>
          <p:cNvPr id="30" name="Text 28"/>
          <p:cNvSpPr/>
          <p:nvPr/>
        </p:nvSpPr>
        <p:spPr>
          <a:xfrm>
            <a:off x="6822757" y="4317600"/>
            <a:ext cx="1827211" cy="16882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20:04:50-d2nf8oh8bjvh7rlj0b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08" y="-582930"/>
            <a:ext cx="4732102" cy="4900040"/>
          </a:xfrm>
          <a:prstGeom prst="rect">
            <a:avLst/>
          </a:prstGeom>
        </p:spPr>
      </p:pic>
      <p:sp>
        <p:nvSpPr>
          <p:cNvPr id="32" name="Shape 29"/>
          <p:cNvSpPr/>
          <p:nvPr/>
        </p:nvSpPr>
        <p:spPr>
          <a:xfrm>
            <a:off x="492442" y="447927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492442" y="447927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68841" y="451981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2"/>
          <p:cNvSpPr/>
          <p:nvPr/>
        </p:nvSpPr>
        <p:spPr>
          <a:xfrm>
            <a:off x="568841" y="451981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92442" y="566009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92442" y="566009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568841" y="570062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6"/>
          <p:cNvSpPr/>
          <p:nvPr/>
        </p:nvSpPr>
        <p:spPr>
          <a:xfrm>
            <a:off x="568841" y="570062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51298" y="1603385"/>
            <a:ext cx="583489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Filter Bubbles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88060" y="2003425"/>
            <a:ext cx="688213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creates filter bubbles, limiting exposure to diverse viewpoints and reinforcing existing beliefs.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51298" y="3020971"/>
            <a:ext cx="5834892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Patterns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65200" y="3351530"/>
            <a:ext cx="688213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dark patterns subtly nudge users towards certain actions, potentially compromising autonomy.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51298" y="4411966"/>
            <a:ext cx="751684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Surveillance Pricing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988060" y="4812030"/>
            <a:ext cx="1040574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surveillance pricing, where prices are adjusted based on user data, raising ethical concerns.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51298" y="5592778"/>
            <a:ext cx="76986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Thinking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88060" y="5993130"/>
            <a:ext cx="1040574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critical thinking to navigate these influences and maintain control over your digital experiences.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&amp; Mindset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Fundamentals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AI Learns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Around You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Collaborate Smartly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Responsibility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Collaborate Smartly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flip="none" rotWithShape="0">
          <a:gsLst>
            <a:gs pos="0">
              <a:srgbClr val="FFF2C6"/>
            </a:gs>
            <a:gs pos="51000">
              <a:srgbClr val="D8E1FD"/>
            </a:gs>
            <a:gs pos="83000">
              <a:srgbClr val="D8E1FD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3-d2nf8mp8bjvh7rlj0ao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611"/>
            <a:ext cx="51435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3971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93971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3974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13974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976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33976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3979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53979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6356" y="10642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736356" y="10642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36356" y="8641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36356" y="8641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36356" y="6641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36356" y="6641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6356" y="464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736356" y="464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04560" y="530225"/>
            <a:ext cx="594233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 Basics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09664" y="49466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09664" y="49466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86063" y="49872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786063" y="49872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09664" y="14777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09664" y="14777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786063" y="15182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786063" y="15182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09664" y="32014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709664" y="32014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786063" y="32420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8"/>
          <p:cNvSpPr/>
          <p:nvPr/>
        </p:nvSpPr>
        <p:spPr>
          <a:xfrm>
            <a:off x="5786063" y="32420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002020" y="1406525"/>
            <a:ext cx="58718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Setting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000115" y="1852930"/>
            <a:ext cx="5942330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the context for AI tasks to ensure accurate and relevant outputs. This foundational step guides the AI's understanding.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000115" y="3134995"/>
            <a:ext cx="58743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Assignment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938520" y="3534410"/>
            <a:ext cx="5942330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Assign roles to AI, specifying its function in the task. This clarifies expectations and enhances collaboration.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000115" y="4879975"/>
            <a:ext cx="58743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Refinement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938520" y="5279390"/>
            <a:ext cx="594233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Refine prompts iteratively to improve AI responses. This process optimises outcomes and ensures alignment with goals.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Task Fit Matrix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8-27-20:04:40-d2nf8m18bjvh7rlj0a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04" y="602673"/>
            <a:ext cx="2492262" cy="1663701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1-d2nf8m98bjvh7rlj0ak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04" y="2378570"/>
            <a:ext cx="2492261" cy="3203246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8-27-20:04:41-d2nf8m98bjvh7rlj0aj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64" y="3873921"/>
            <a:ext cx="2408275" cy="168829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33450" y="1100455"/>
            <a:ext cx="373697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Mapping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tasks on axes of creativity, speed, accuracy, and empathy. This matrix helps identify tasks best suited for AI or human collaboration.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matrix to prioritise tasks for AI assistance, ensuring efficient and effective collaboration.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 flip="none" rotWithShape="0">
          <a:gsLst>
            <a:gs pos="0">
              <a:srgbClr val="C7D5FC"/>
            </a:gs>
            <a:gs pos="42000">
              <a:srgbClr val="C7D5FC"/>
            </a:gs>
            <a:gs pos="56000">
              <a:srgbClr val="D8E1FD"/>
            </a:gs>
            <a:gs pos="100000">
              <a:srgbClr val="D8E1FD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8-d2nf8o18bjvh7rlj0b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" y="11819"/>
            <a:ext cx="369841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4" name="Text 1"/>
          <p:cNvSpPr/>
          <p:nvPr/>
        </p:nvSpPr>
        <p:spPr>
          <a:xfrm>
            <a:off x="4244822" y="653687"/>
            <a:ext cx="6604129" cy="1073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09932" y="187994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09932" y="187994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86331" y="192048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8" name="Text 5"/>
          <p:cNvSpPr/>
          <p:nvPr/>
        </p:nvSpPr>
        <p:spPr>
          <a:xfrm>
            <a:off x="4186331" y="192048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4482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24482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4484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44484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44872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44872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844897" y="3811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844897" y="3811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41460" y="112167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041460" y="112167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041460" y="9216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4041460" y="9216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041460" y="7216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041460" y="7216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041460" y="52159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041460" y="52159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311650" y="788670"/>
            <a:ext cx="6387465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Sandbox Challenge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13528" y="658981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713528" y="658981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13528" y="63897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713528" y="63897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13528" y="6189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713528" y="6189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713528" y="59897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713528" y="59897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13528" y="57373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713528" y="57373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713528" y="55373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713528" y="55373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13528" y="5337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713528" y="5337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13528" y="51372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713528" y="51372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1539043" y="22135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11539043" y="22135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11539043" y="20135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11539043" y="20135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1539043" y="18135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11539043" y="18135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11539043" y="1613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6"/>
          <p:cNvSpPr/>
          <p:nvPr/>
        </p:nvSpPr>
        <p:spPr>
          <a:xfrm>
            <a:off x="11539043" y="1613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11539043" y="13611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11539043" y="13611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11539043" y="116111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0"/>
          <p:cNvSpPr/>
          <p:nvPr/>
        </p:nvSpPr>
        <p:spPr>
          <a:xfrm>
            <a:off x="11539043" y="116111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11539043" y="9610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11539043" y="9610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11539043" y="7610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4"/>
          <p:cNvSpPr/>
          <p:nvPr/>
        </p:nvSpPr>
        <p:spPr>
          <a:xfrm>
            <a:off x="11539043" y="7610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4109932" y="316585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4109932" y="316585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4186331" y="320639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1" name="Text 58"/>
          <p:cNvSpPr/>
          <p:nvPr/>
        </p:nvSpPr>
        <p:spPr>
          <a:xfrm>
            <a:off x="4186331" y="320639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4109932" y="438098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3" name="Text 60"/>
          <p:cNvSpPr/>
          <p:nvPr/>
        </p:nvSpPr>
        <p:spPr>
          <a:xfrm>
            <a:off x="4109932" y="438098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4186331" y="442151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5" name="Text 62"/>
          <p:cNvSpPr/>
          <p:nvPr/>
        </p:nvSpPr>
        <p:spPr>
          <a:xfrm>
            <a:off x="4186331" y="442151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4109932" y="559819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67" name="Text 64"/>
          <p:cNvSpPr/>
          <p:nvPr/>
        </p:nvSpPr>
        <p:spPr>
          <a:xfrm>
            <a:off x="4109932" y="559819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4186331" y="563873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9" name="Text 66"/>
          <p:cNvSpPr/>
          <p:nvPr/>
        </p:nvSpPr>
        <p:spPr>
          <a:xfrm>
            <a:off x="4186331" y="563873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0" name="Text 67"/>
          <p:cNvSpPr/>
          <p:nvPr/>
        </p:nvSpPr>
        <p:spPr>
          <a:xfrm>
            <a:off x="4538760" y="181026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Overview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4566285" y="2158365"/>
            <a:ext cx="697230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this 10-minute challenge, generate three slogan options for a fictional eco-product using AI.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4538760" y="3096177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Process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4566285" y="3444240"/>
            <a:ext cx="697357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twice using feedback to refine the slogans. This exercise demonstrates the impact of phrasing on AI outputs.</a:t>
            </a:r>
            <a:endParaRPr lang="en-US" sz="1600" dirty="0"/>
          </a:p>
        </p:txBody>
      </p:sp>
      <p:sp>
        <p:nvSpPr>
          <p:cNvPr id="74" name="Text 71"/>
          <p:cNvSpPr/>
          <p:nvPr/>
        </p:nvSpPr>
        <p:spPr>
          <a:xfrm>
            <a:off x="4538760" y="4311300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Comparison</a:t>
            </a:r>
            <a:endParaRPr lang="en-US" sz="1600" dirty="0"/>
          </a:p>
        </p:txBody>
      </p:sp>
      <p:sp>
        <p:nvSpPr>
          <p:cNvPr id="75" name="Text 72"/>
          <p:cNvSpPr/>
          <p:nvPr/>
        </p:nvSpPr>
        <p:spPr>
          <a:xfrm>
            <a:off x="4566285" y="4659630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results from different iterations to see how prompt engineering enhances outcomes.</a:t>
            </a:r>
            <a:endParaRPr lang="en-US" sz="1600" dirty="0"/>
          </a:p>
        </p:txBody>
      </p:sp>
      <p:sp>
        <p:nvSpPr>
          <p:cNvPr id="76" name="Text 73"/>
          <p:cNvSpPr/>
          <p:nvPr/>
        </p:nvSpPr>
        <p:spPr>
          <a:xfrm>
            <a:off x="4538760" y="5528514"/>
            <a:ext cx="682401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4566285" y="5876925"/>
            <a:ext cx="6971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the phrasing impact and how iterative refinement improves AI collaboration.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Responsibility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Pathways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9012" y="2259805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2" y="2300343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5802" y="2300343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33236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633236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00026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3700026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846439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846439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13229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0" name="Text 28"/>
          <p:cNvSpPr/>
          <p:nvPr/>
        </p:nvSpPr>
        <p:spPr>
          <a:xfrm>
            <a:off x="7913229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20:04:45-d2nf8n98bjvh7rlj0ar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70" y="1811078"/>
            <a:ext cx="3662704" cy="2155017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4-d2nf8n18bjvh7rlj0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94" y="1811078"/>
            <a:ext cx="3662704" cy="2125440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923689" y="2075142"/>
            <a:ext cx="204418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Origins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84885" y="2860675"/>
            <a:ext cx="1983105" cy="20774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in AI stems from historical data, labelling choices, and deployment contexts. These factors can embed sexism, racism, or ageism into models.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3897912" y="4195673"/>
            <a:ext cx="34113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3588573" y="4713984"/>
            <a:ext cx="3720701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recruiting tool case study illustrates how bias in AI can have real-world consequences, highlighting the need for vigilance.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8111115" y="4195673"/>
            <a:ext cx="34113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Mitigation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738194" y="4713984"/>
            <a:ext cx="372070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bias pathways is crucial for developing strategies to mitigate its impact in AI systems.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Accountability Framework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2-d2nf8mh8bjvh7rlj0a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77" y="0"/>
            <a:ext cx="6564268" cy="342900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2-d2nf8mh8bjvh7rlj0a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49" y="3429001"/>
            <a:ext cx="6571151" cy="342900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NIST AI RMF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Introduce the NIST AI Risk Management Framework: govern, map, measure, manage. This framework provides a structured approach to accountability.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 one-page template to assign roles for oversight, incident response, and continuous monitoring in your organisation.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gradFill flip="none" rotWithShape="0">
          <a:gsLst>
            <a:gs pos="0">
              <a:srgbClr val="D8E1FD"/>
            </a:gs>
            <a:gs pos="14000">
              <a:srgbClr val="C7D5FC"/>
            </a:gs>
            <a:gs pos="44000">
              <a:srgbClr val="FFF8DF"/>
            </a:gs>
            <a:gs pos="100000">
              <a:srgbClr val="D8E1FD"/>
            </a:gs>
          </a:gsLst>
          <a:lin ang="30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83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31583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1585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51585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1588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71588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1590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91590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08189" y="11987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108189" y="11987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08189" y="998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08189" y="998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8189" y="7987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108189" y="7987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08189" y="5987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108189" y="5987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64095" y="681990"/>
            <a:ext cx="383159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&amp; Consent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1620" y="252533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81620" y="252533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48410" y="256587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3348410" y="256587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5389" y="25227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35389" y="25227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11788" y="25633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511788" y="25633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6-d2nf8nh8bjvh7rlj0av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34" y="21455"/>
            <a:ext cx="3039979" cy="2192535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7-d2nf8np8bjvh7rlj0b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909"/>
            <a:ext cx="3039978" cy="2060067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8-27-20:04:47-d2nf8np8bjvh7rlj0b1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358" y="43920"/>
            <a:ext cx="3541163" cy="2192535"/>
          </a:xfrm>
          <a:prstGeom prst="rect">
            <a:avLst/>
          </a:prstGeom>
        </p:spPr>
      </p:pic>
      <p:sp>
        <p:nvSpPr>
          <p:cNvPr id="30" name="Shape 25"/>
          <p:cNvSpPr/>
          <p:nvPr/>
        </p:nvSpPr>
        <p:spPr>
          <a:xfrm>
            <a:off x="490795" y="471735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90795" y="471735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557585" y="475789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557585" y="475789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246034" y="473574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246034" y="473574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6322433" y="477627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6322433" y="477627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3490595" y="2441575"/>
            <a:ext cx="36499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Memorisation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3509645" y="2930208"/>
            <a:ext cx="369633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can memorise data, posing privacy risks. Be cautious about the data you input.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99770" y="4633595"/>
            <a:ext cx="43783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Leakage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718820" y="5039995"/>
            <a:ext cx="437896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leakage can expose sensitive information. Ensure prompts are anonymised to protect privacy.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7723505" y="2443480"/>
            <a:ext cx="42735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Opt-Out Limitations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7734935" y="2929573"/>
            <a:ext cx="382524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the limitations of opt-out options in AI systems to make informed decisions.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534150" y="4656455"/>
            <a:ext cx="50253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6534150" y="5039360"/>
            <a:ext cx="502602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local models when feasible and read Terms of Service to safeguard privacy.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Practice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361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2361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364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2364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2366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2366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2369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2369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0253" y="12993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20253" y="12993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253" y="109932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0253" y="109932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0253" y="8993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0253" y="8993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0253" y="699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0253" y="699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4370" y="558800"/>
            <a:ext cx="5421630" cy="1470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Integration Canvas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6289" y="2055854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6289" y="2055854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3079" y="2096392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813079" y="2096392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15231" y="4503296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15231" y="4503296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82021" y="4543834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1182021" y="4543834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i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4927" cy="6858000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010920" y="2128520"/>
            <a:ext cx="4563110" cy="42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Canvas Overview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40435" y="2436495"/>
            <a:ext cx="456311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Workflow Integration Canvas to map task frequency, pain level, AI suitability, and risk tolerance.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410335" y="4457700"/>
            <a:ext cx="42341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Project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76985" y="4647565"/>
            <a:ext cx="4672965" cy="1702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Prioritise one pilot project for post-course adoption, ensuring a realistic scope for integration.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C7D5FC"/>
            </a:gs>
            <a:gs pos="4000">
              <a:srgbClr val="C7D5FC"/>
            </a:gs>
            <a:gs pos="46000">
              <a:srgbClr val="FFF1C1">
                <a:alpha val="84000"/>
              </a:srgbClr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9672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1119672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19697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319697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19722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519722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719747" y="90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719747" y="90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10920" y="1225550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66103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166103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366128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2366128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66153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566153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766178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2766178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9715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9715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715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31715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3715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33715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715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35715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7693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377693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97696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397696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17698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417698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7701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437701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57703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457703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77706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477706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977087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4977087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77112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5177112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925286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6925286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125311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7125311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325336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7325336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25361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7525361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361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85361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7361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87361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9361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89361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1361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91361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33622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933622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53624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953624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736270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4" name="Text 62"/>
          <p:cNvSpPr/>
          <p:nvPr/>
        </p:nvSpPr>
        <p:spPr>
          <a:xfrm>
            <a:off x="9736270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936295" y="39714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9936295" y="39714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736020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8" name="Text 66"/>
          <p:cNvSpPr/>
          <p:nvPr/>
        </p:nvSpPr>
        <p:spPr>
          <a:xfrm>
            <a:off x="7736020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7936045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7936045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136070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2" name="Text 70"/>
          <p:cNvSpPr/>
          <p:nvPr/>
        </p:nvSpPr>
        <p:spPr>
          <a:xfrm>
            <a:off x="8136070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336095" y="39774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4" name="Text 72"/>
          <p:cNvSpPr/>
          <p:nvPr/>
        </p:nvSpPr>
        <p:spPr>
          <a:xfrm>
            <a:off x="8336095" y="39774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5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65" y="360045"/>
            <a:ext cx="152400" cy="1524000"/>
          </a:xfrm>
          <a:prstGeom prst="rect">
            <a:avLst/>
          </a:prstGeom>
        </p:spPr>
      </p:pic>
      <p:pic>
        <p:nvPicPr>
          <p:cNvPr id="76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4938395"/>
            <a:ext cx="152400" cy="1524000"/>
          </a:xfrm>
          <a:prstGeom prst="rect">
            <a:avLst/>
          </a:prstGeom>
        </p:spPr>
      </p:pic>
      <p:sp>
        <p:nvSpPr>
          <p:cNvPr id="77" name="Text 73"/>
          <p:cNvSpPr/>
          <p:nvPr/>
        </p:nvSpPr>
        <p:spPr>
          <a:xfrm>
            <a:off x="3268937" y="310258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1519555" y="4514215"/>
            <a:ext cx="46310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Practice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8170059" y="3102584"/>
            <a:ext cx="136618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6287770" y="4422140"/>
            <a:ext cx="4631055" cy="1753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4:43-d2nf8mp8bjvh7rlj0a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939165"/>
            <a:ext cx="2995930" cy="25209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20:04:43-d2nf8mp8bjvh7rlj0a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939165"/>
            <a:ext cx="4514215" cy="2520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Habit Tracking Plan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Reflection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 weekly reflection questions to track your AI practice and identify areas for improvement.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Logs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output logs to document your AI experiments and measure their effectiveness.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Metric Choices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metrics like time saved or quality score to evaluate the impact of AI on your workflow.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gradFill flip="none" rotWithShape="0">
          <a:gsLst>
            <a:gs pos="0">
              <a:srgbClr val="A9BAF4"/>
            </a:gs>
            <a:gs pos="32000">
              <a:srgbClr val="D8E1FD"/>
            </a:gs>
            <a:gs pos="42000">
              <a:srgbClr val="C7D5FC"/>
            </a:gs>
            <a:gs pos="63000">
              <a:srgbClr val="D8E1FD"/>
            </a:gs>
            <a:gs pos="98000">
              <a:srgbClr val="FFF2C6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42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0442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0445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0445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0447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447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450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0450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1064" y="11784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01064" y="11784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064" y="9784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01064" y="9784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1064" y="77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01064" y="77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1064" y="5783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01064" y="5783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9645" y="645795"/>
            <a:ext cx="10751820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&amp; Agentic AI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37777" y="520615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37777" y="520615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14176" y="524668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114176" y="524668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4" name="Text 22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36-d2nf8l18bjvh7rlj0a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54" y="1957590"/>
            <a:ext cx="4282212" cy="2856916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36-d2nf8l18bjvh7rlj0a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0" y="1959287"/>
            <a:ext cx="4225267" cy="2855218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36-d2nf8l18bjvh7rlj0ac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2" y="1957589"/>
            <a:ext cx="2238998" cy="285521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1496633" y="5138838"/>
            <a:ext cx="965573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Types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532890" y="5600700"/>
            <a:ext cx="9655810" cy="981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Clarify the difference between content-creating generative AI and autonomous agentic AI that chains actions. Demonstrate a simple agent to highlight guardrail needs.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&amp; Next Steps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Gallery Kickoff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Requirements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a goal, select AI tools, document iterations, and present results for your capstone project.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Inspiration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Watch a two-minute video of a past learner creating an AI-assisted lesson plan to spark creativity and ideas.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Guidance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2401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 the outlined steps to ensure a structured and successful capstone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 &amp; Feedback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8-27-20:04:40-d2nf8m18bjvh7rlj0a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04" y="602673"/>
            <a:ext cx="2492262" cy="1663701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1-d2nf8m98bjvh7rlj0ak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04" y="2378570"/>
            <a:ext cx="2492261" cy="3203246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8-27-20:04:41-d2nf8m98bjvh7rlj0aj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64" y="3873921"/>
            <a:ext cx="2408275" cy="168829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33450" y="1100455"/>
            <a:ext cx="373697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Mindset Shift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the biggest mindset shift you experienced during the course and any remaining fears or concerns.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Feedback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course feedback via QR code to help us improve materials and facilitation for future learners.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294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6294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96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6296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6299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6299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6301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6301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9582" y="112351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59582" y="112351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9582" y="9234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59582" y="9234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9582" y="72346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59582" y="72346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59582" y="5234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59582" y="5234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0730" y="586105"/>
            <a:ext cx="4331335" cy="2404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 Learning Pathway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41473" y="59007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741473" y="59007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32884" y="64116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832884" y="64116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45-d2nf8n98bjvh7rlj0as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97" y="4091333"/>
            <a:ext cx="2595557" cy="217874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6-d2nf8nh8bjvh7rlj0at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98" y="4035628"/>
            <a:ext cx="2595557" cy="217874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46-d2nf8nh8bjvh7rlj0at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9507" y="-2812672"/>
            <a:ext cx="4139014" cy="2744055"/>
          </a:xfrm>
          <a:prstGeom prst="rect">
            <a:avLst/>
          </a:prstGeom>
        </p:spPr>
      </p:pic>
      <p:sp>
        <p:nvSpPr>
          <p:cNvPr id="26" name="Shape 21"/>
          <p:cNvSpPr/>
          <p:nvPr/>
        </p:nvSpPr>
        <p:spPr>
          <a:xfrm>
            <a:off x="5741473" y="2426622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741473" y="2426622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5832884" y="2477706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4"/>
          <p:cNvSpPr/>
          <p:nvPr/>
        </p:nvSpPr>
        <p:spPr>
          <a:xfrm>
            <a:off x="5832884" y="2477706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642370" y="262283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642370" y="262283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733781" y="267392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733781" y="267392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42370" y="4586768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42370" y="4586768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733781" y="4637852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733781" y="4637852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996315" y="2556510"/>
            <a:ext cx="45948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674370" y="3007360"/>
            <a:ext cx="489966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curated newsletters, MOOCs, community forums, and policy trackers to continue your AI learning journey.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095422" y="505101"/>
            <a:ext cx="548055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Journal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5950388" y="908583"/>
            <a:ext cx="5480551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an AI journal to document your ongoing experiments and insights.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996315" y="4519930"/>
            <a:ext cx="45948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 Check-ins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74370" y="4971415"/>
            <a:ext cx="491807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quarterly reunion webinars to stay updated and connected with fellow learners.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095422" y="2341647"/>
            <a:ext cx="548055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Upgrades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5950388" y="2745129"/>
            <a:ext cx="5480551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Revisit your workflow canvas every six months to integrate new AI tools and techniques.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1656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&amp; Mindset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5-d2nf8n98bjvh7rlj0aq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69" y="0"/>
            <a:ext cx="369035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&amp; Objectives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4" name="Image 1" descr="https://kimi-img.moonshot.cn/pub/slides/slides_tmpl/image/25-08-27-20:04:45-d2nf8n98bjvh7rlj0ar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0" y="301521"/>
            <a:ext cx="1353928" cy="2102570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1259604" y="1843553"/>
            <a:ext cx="612242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Goals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to the AI Collaboration Mini-Course! This 8-hour journey aims to shift your mindset from fearing AI to effectively partnering with it. We'll cover AI fundamentals, ethics, and practical collaboration strategies.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Participation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 actively through discussions, hands-on exercises, and reflections. This course is designed to be interactive, ensuring you gain practical skills and insights applicable in your professional and personal life.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Relevance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Whether you're a professional, student, or lifelong learner, this course will help you understand how AI can enhance your work and daily routines. Let's explore AI together!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Pre-Course Survey Insights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Survey Overview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conducted a pre-course survey to understand your prior AI experience, hopes, and concerns. Here are some anonymised insights: Participants range from AI novices to those with intermediate knowledge.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Diverse Expectations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hopes include learning practical AI applications, understanding ethical considerations, and improving productivity. We'll address these needs throughout the course.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Setup Checklist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46-d2nf8nh8bjvh7rlj0au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4" y="1654149"/>
            <a:ext cx="2397686" cy="2191819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46-d2nf8nh8bjvh7rlj0au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2" y="1608057"/>
            <a:ext cx="2525035" cy="223403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47-d2nf8np8bjvh7rlj0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66" y="1654149"/>
            <a:ext cx="2397686" cy="2191818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free account on ChatGPT. Ensure you have the latest browser version and any required plug-ins installed. Set up privacy settings to protect your data.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up DALL·E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 up for DALL·E to explore AI-generated images. Follow the setup instructions to ensure seamless integration with your workflow.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Coding Copilot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 coding copilot tool and create an account. Install necessary extensions and configure settings for optimal performance.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Readiness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all tools are set up correctly before Module 1. Technical readiness is key to a smooth learning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Fundamentals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066" y="426546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0066" y="426546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26465" y="430600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526465" y="430600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3320" y="116999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13320" y="116999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Counts as AI?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82145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82145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02148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202148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22150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222150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42153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242153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69006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969006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69031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1169031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369056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369056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569081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569081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53749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353749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73751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373751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93754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393754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13756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413756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268503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268503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288506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288506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08508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308508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28511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328511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24695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524695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44697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544697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64700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564700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84702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584702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39450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4" name="Text 62"/>
          <p:cNvSpPr/>
          <p:nvPr/>
        </p:nvSpPr>
        <p:spPr>
          <a:xfrm>
            <a:off x="439450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59452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459452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79455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8" name="Text 66"/>
          <p:cNvSpPr/>
          <p:nvPr/>
        </p:nvSpPr>
        <p:spPr>
          <a:xfrm>
            <a:off x="479455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99457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499457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962984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2" name="Text 70"/>
          <p:cNvSpPr/>
          <p:nvPr/>
        </p:nvSpPr>
        <p:spPr>
          <a:xfrm>
            <a:off x="6962984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163009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4" name="Text 72"/>
          <p:cNvSpPr/>
          <p:nvPr/>
        </p:nvSpPr>
        <p:spPr>
          <a:xfrm>
            <a:off x="7163009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363034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6" name="Text 74"/>
          <p:cNvSpPr/>
          <p:nvPr/>
        </p:nvSpPr>
        <p:spPr>
          <a:xfrm>
            <a:off x="7363034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563059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8" name="Text 76"/>
          <p:cNvSpPr/>
          <p:nvPr/>
        </p:nvSpPr>
        <p:spPr>
          <a:xfrm>
            <a:off x="7563059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1053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0" name="Text 78"/>
          <p:cNvSpPr/>
          <p:nvPr/>
        </p:nvSpPr>
        <p:spPr>
          <a:xfrm>
            <a:off x="611053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1055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2" name="Text 80"/>
          <p:cNvSpPr/>
          <p:nvPr/>
        </p:nvSpPr>
        <p:spPr>
          <a:xfrm>
            <a:off x="631055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51058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4" name="Text 82"/>
          <p:cNvSpPr/>
          <p:nvPr/>
        </p:nvSpPr>
        <p:spPr>
          <a:xfrm>
            <a:off x="651058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71060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6" name="Text 84"/>
          <p:cNvSpPr/>
          <p:nvPr/>
        </p:nvSpPr>
        <p:spPr>
          <a:xfrm>
            <a:off x="671060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861553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8" name="Text 86"/>
          <p:cNvSpPr/>
          <p:nvPr/>
        </p:nvSpPr>
        <p:spPr>
          <a:xfrm>
            <a:off x="861553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881556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0" name="Text 88"/>
          <p:cNvSpPr/>
          <p:nvPr/>
        </p:nvSpPr>
        <p:spPr>
          <a:xfrm>
            <a:off x="881556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901558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2" name="Text 90"/>
          <p:cNvSpPr/>
          <p:nvPr/>
        </p:nvSpPr>
        <p:spPr>
          <a:xfrm>
            <a:off x="901558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921561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4" name="Text 92"/>
          <p:cNvSpPr/>
          <p:nvPr/>
        </p:nvSpPr>
        <p:spPr>
          <a:xfrm>
            <a:off x="921561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5" name="Shape 93"/>
          <p:cNvSpPr/>
          <p:nvPr/>
        </p:nvSpPr>
        <p:spPr>
          <a:xfrm>
            <a:off x="7763085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6" name="Text 94"/>
          <p:cNvSpPr/>
          <p:nvPr/>
        </p:nvSpPr>
        <p:spPr>
          <a:xfrm>
            <a:off x="7763085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7" name="Shape 95"/>
          <p:cNvSpPr/>
          <p:nvPr/>
        </p:nvSpPr>
        <p:spPr>
          <a:xfrm>
            <a:off x="7963110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8" name="Text 96"/>
          <p:cNvSpPr/>
          <p:nvPr/>
        </p:nvSpPr>
        <p:spPr>
          <a:xfrm>
            <a:off x="7963110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163135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0" name="Text 98"/>
          <p:cNvSpPr/>
          <p:nvPr/>
        </p:nvSpPr>
        <p:spPr>
          <a:xfrm>
            <a:off x="8163135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363160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2" name="Text 100"/>
          <p:cNvSpPr/>
          <p:nvPr/>
        </p:nvSpPr>
        <p:spPr>
          <a:xfrm>
            <a:off x="8363160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10331569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4" name="Text 102"/>
          <p:cNvSpPr/>
          <p:nvPr/>
        </p:nvSpPr>
        <p:spPr>
          <a:xfrm>
            <a:off x="10331569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5" name="Shape 103"/>
          <p:cNvSpPr/>
          <p:nvPr/>
        </p:nvSpPr>
        <p:spPr>
          <a:xfrm>
            <a:off x="10531594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6" name="Text 104"/>
          <p:cNvSpPr/>
          <p:nvPr/>
        </p:nvSpPr>
        <p:spPr>
          <a:xfrm>
            <a:off x="10531594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7" name="Shape 105"/>
          <p:cNvSpPr/>
          <p:nvPr/>
        </p:nvSpPr>
        <p:spPr>
          <a:xfrm>
            <a:off x="10731619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8" name="Text 106"/>
          <p:cNvSpPr/>
          <p:nvPr/>
        </p:nvSpPr>
        <p:spPr>
          <a:xfrm>
            <a:off x="10731619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10931644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0" name="Text 108"/>
          <p:cNvSpPr/>
          <p:nvPr/>
        </p:nvSpPr>
        <p:spPr>
          <a:xfrm>
            <a:off x="10931644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1" name="Shape 109"/>
          <p:cNvSpPr/>
          <p:nvPr/>
        </p:nvSpPr>
        <p:spPr>
          <a:xfrm>
            <a:off x="947911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2" name="Text 110"/>
          <p:cNvSpPr/>
          <p:nvPr/>
        </p:nvSpPr>
        <p:spPr>
          <a:xfrm>
            <a:off x="947911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967914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4" name="Text 112"/>
          <p:cNvSpPr/>
          <p:nvPr/>
        </p:nvSpPr>
        <p:spPr>
          <a:xfrm>
            <a:off x="967914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5" name="Shape 113"/>
          <p:cNvSpPr/>
          <p:nvPr/>
        </p:nvSpPr>
        <p:spPr>
          <a:xfrm>
            <a:off x="987916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6" name="Text 114"/>
          <p:cNvSpPr/>
          <p:nvPr/>
        </p:nvSpPr>
        <p:spPr>
          <a:xfrm>
            <a:off x="987916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7" name="Shape 115"/>
          <p:cNvSpPr/>
          <p:nvPr/>
        </p:nvSpPr>
        <p:spPr>
          <a:xfrm>
            <a:off x="1007919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8" name="Text 116"/>
          <p:cNvSpPr/>
          <p:nvPr/>
        </p:nvSpPr>
        <p:spPr>
          <a:xfrm>
            <a:off x="1007919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9" name="Image 0" descr="https://kimi-img.moonshot.cn/pub/slides/slides_tmpl/image/25-08-27-20:04:41-d2nf8m98bjvh7rlj0aj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490949"/>
            <a:ext cx="5145200" cy="4421711"/>
          </a:xfrm>
          <a:prstGeom prst="rect">
            <a:avLst/>
          </a:prstGeom>
        </p:spPr>
      </p:pic>
      <p:pic>
        <p:nvPicPr>
          <p:cNvPr id="120" name="Image 1" descr="https://kimi-img.moonshot.cn/pub/slides/slides_tmpl/image/25-08-27-20:04:41-d2nf8m98bjvh7rlj0ak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7" y="1848849"/>
            <a:ext cx="4769518" cy="2081664"/>
          </a:xfrm>
          <a:prstGeom prst="rect">
            <a:avLst/>
          </a:prstGeom>
        </p:spPr>
      </p:pic>
      <p:sp>
        <p:nvSpPr>
          <p:cNvPr id="121" name="Shape 117"/>
          <p:cNvSpPr/>
          <p:nvPr/>
        </p:nvSpPr>
        <p:spPr>
          <a:xfrm>
            <a:off x="436451" y="554004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22" name="Text 118"/>
          <p:cNvSpPr/>
          <p:nvPr/>
        </p:nvSpPr>
        <p:spPr>
          <a:xfrm>
            <a:off x="436451" y="554004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3" name="Shape 119"/>
          <p:cNvSpPr/>
          <p:nvPr/>
        </p:nvSpPr>
        <p:spPr>
          <a:xfrm>
            <a:off x="512850" y="558057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24" name="Text 120"/>
          <p:cNvSpPr/>
          <p:nvPr/>
        </p:nvSpPr>
        <p:spPr>
          <a:xfrm>
            <a:off x="512850" y="558057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5" name="Text 121"/>
          <p:cNvSpPr/>
          <p:nvPr/>
        </p:nvSpPr>
        <p:spPr>
          <a:xfrm>
            <a:off x="749935" y="4203065"/>
            <a:ext cx="97148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Types of AI</a:t>
            </a:r>
            <a:endParaRPr lang="en-US" sz="1600" dirty="0"/>
          </a:p>
        </p:txBody>
      </p:sp>
      <p:sp>
        <p:nvSpPr>
          <p:cNvPr id="126" name="Text 122"/>
          <p:cNvSpPr/>
          <p:nvPr/>
        </p:nvSpPr>
        <p:spPr>
          <a:xfrm>
            <a:off x="817245" y="4526280"/>
            <a:ext cx="11090910" cy="84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be categorised into Narrow AI, which performs specific tasks; General AI, capable of human-like intelligence; and Superintelligent AI, which surpasses human capabilities.</a:t>
            </a:r>
            <a:endParaRPr lang="en-US" sz="1600" dirty="0"/>
          </a:p>
        </p:txBody>
      </p:sp>
      <p:sp>
        <p:nvSpPr>
          <p:cNvPr id="127" name="Text 123"/>
          <p:cNvSpPr/>
          <p:nvPr/>
        </p:nvSpPr>
        <p:spPr>
          <a:xfrm>
            <a:off x="736600" y="5539740"/>
            <a:ext cx="9714865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Realistic Expectations</a:t>
            </a:r>
            <a:endParaRPr lang="en-US" sz="1600" dirty="0"/>
          </a:p>
        </p:txBody>
      </p:sp>
      <p:sp>
        <p:nvSpPr>
          <p:cNvPr id="128" name="Text 124"/>
          <p:cNvSpPr/>
          <p:nvPr/>
        </p:nvSpPr>
        <p:spPr>
          <a:xfrm>
            <a:off x="829310" y="5834380"/>
            <a:ext cx="11090275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Today's AI tools are mostly Narrow AI, designed for specific applications. Understanding these distinctions sets realistic expectations for our collaboration.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1655</Words>
  <Application>Microsoft Office PowerPoint</Application>
  <PresentationFormat>Widescreen</PresentationFormat>
  <Paragraphs>235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Collaboration Mini-Course</dc:title>
  <dc:subject>AI Collaboration Mini-Course</dc:subject>
  <dc:creator>Kimi</dc:creator>
  <cp:lastModifiedBy>Sean</cp:lastModifiedBy>
  <cp:revision>2</cp:revision>
  <dcterms:created xsi:type="dcterms:W3CDTF">2025-12-02T08:18:26Z</dcterms:created>
  <dcterms:modified xsi:type="dcterms:W3CDTF">2025-12-02T08:19:13Z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Collaboration Mini-Course","ContentProducer":"001191110108MACG2KBH8F10000","ProduceID":"d4na011rqpm2q7uq3t4g","ReservedCode1":"","ContentPropagator":"001191110108MACG2KBH8F20000","PropagateID":"d4na011rqpm2q7uq3t4g","ReservedCode2":""}</vt:lpwstr>
  </property>
</Properties>
</file>